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7"/>
  </p:notesMasterIdLst>
  <p:sldIdLst>
    <p:sldId id="859" r:id="rId2"/>
    <p:sldId id="986" r:id="rId3"/>
    <p:sldId id="991" r:id="rId4"/>
    <p:sldId id="992" r:id="rId5"/>
    <p:sldId id="993" r:id="rId6"/>
    <p:sldId id="994" r:id="rId7"/>
    <p:sldId id="1010" r:id="rId8"/>
    <p:sldId id="995" r:id="rId9"/>
    <p:sldId id="996" r:id="rId10"/>
    <p:sldId id="1011" r:id="rId11"/>
    <p:sldId id="997" r:id="rId12"/>
    <p:sldId id="998" r:id="rId13"/>
    <p:sldId id="1013" r:id="rId14"/>
    <p:sldId id="999" r:id="rId15"/>
    <p:sldId id="1000" r:id="rId16"/>
    <p:sldId id="1001" r:id="rId17"/>
    <p:sldId id="1002" r:id="rId18"/>
    <p:sldId id="1003" r:id="rId19"/>
    <p:sldId id="1004" r:id="rId20"/>
    <p:sldId id="1005" r:id="rId21"/>
    <p:sldId id="1014" r:id="rId22"/>
    <p:sldId id="1012" r:id="rId23"/>
    <p:sldId id="1006" r:id="rId24"/>
    <p:sldId id="1015" r:id="rId25"/>
    <p:sldId id="1007" r:id="rId26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15" autoAdjust="0"/>
    <p:restoredTop sz="94606" autoAdjust="0"/>
  </p:normalViewPr>
  <p:slideViewPr>
    <p:cSldViewPr>
      <p:cViewPr varScale="1">
        <p:scale>
          <a:sx n="110" d="100"/>
          <a:sy n="110" d="100"/>
        </p:scale>
        <p:origin x="108" y="13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1" d="100"/>
          <a:sy n="81" d="100"/>
        </p:scale>
        <p:origin x="-3876" y="-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2025/5/26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951190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训练二年级上册英语译林版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2025/5/26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5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10" Type="http://schemas.openxmlformats.org/officeDocument/2006/relationships/image" Target="../media/image11.png"/><Relationship Id="rId4" Type="http://schemas.openxmlformats.org/officeDocument/2006/relationships/image" Target="../media/image5.png"/><Relationship Id="rId9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10" Type="http://schemas.openxmlformats.org/officeDocument/2006/relationships/image" Target="../media/image20.png"/><Relationship Id="rId4" Type="http://schemas.openxmlformats.org/officeDocument/2006/relationships/image" Target="../media/image14.png"/><Relationship Id="rId9" Type="http://schemas.openxmlformats.org/officeDocument/2006/relationships/image" Target="../media/image19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0" y="2117551"/>
            <a:ext cx="121920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600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第三单元</a:t>
            </a:r>
            <a:r>
              <a:rPr lang="zh-CN" altLang="en-US" sz="600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提优测评卷</a:t>
            </a:r>
            <a:endParaRPr lang="en-US" altLang="zh-CN" sz="6000" smtClean="0">
              <a:solidFill>
                <a:srgbClr val="70AD47">
                  <a:lumMod val="75000"/>
                </a:srgbClr>
              </a:solidFill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11384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31005" algn="l"/>
                <a:tab pos="738124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3. tail	A. bear	B. neck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7381240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738124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4. zoo	A. park	B. tiger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7381240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7381240" algn="l"/>
              </a:tabLst>
            </a:pP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738124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5. look	A. have	B. big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2"/>
          <p:cNvSpPr txBox="1">
            <a:spLocks/>
          </p:cNvSpPr>
          <p:nvPr/>
        </p:nvSpPr>
        <p:spPr bwMode="auto">
          <a:xfrm>
            <a:off x="586022" y="1712167"/>
            <a:ext cx="11485848" cy="63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7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tail</a:t>
            </a:r>
            <a:r>
              <a:rPr lang="zh-CN" altLang="zh-CN" sz="27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7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尾巴</a:t>
            </a:r>
            <a:r>
              <a:rPr lang="zh-CN" altLang="zh-CN" sz="27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sz="27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 sz="27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neck</a:t>
            </a:r>
            <a:r>
              <a:rPr lang="zh-CN" altLang="zh-CN" sz="27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7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脖子</a:t>
            </a:r>
            <a:r>
              <a:rPr lang="zh-CN" altLang="zh-CN" sz="27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sz="27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都是身体部位；</a:t>
            </a:r>
            <a:r>
              <a:rPr lang="en-US" altLang="zh-CN" sz="27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bear</a:t>
            </a:r>
            <a:r>
              <a:rPr lang="zh-CN" altLang="zh-CN" sz="27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7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熊</a:t>
            </a:r>
            <a:r>
              <a:rPr lang="zh-CN" altLang="zh-CN" sz="27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sz="27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是动物。故选</a:t>
            </a:r>
            <a:r>
              <a:rPr lang="en-US" altLang="zh-CN" sz="27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sz="27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27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3"/>
          <p:cNvSpPr txBox="1">
            <a:spLocks/>
          </p:cNvSpPr>
          <p:nvPr/>
        </p:nvSpPr>
        <p:spPr bwMode="auto">
          <a:xfrm>
            <a:off x="514014" y="3061927"/>
            <a:ext cx="11341832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zoo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动物园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park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公园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都是地点名词；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tiger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老虎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是动物。故选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4"/>
          <p:cNvSpPr txBox="1">
            <a:spLocks/>
          </p:cNvSpPr>
          <p:nvPr/>
        </p:nvSpPr>
        <p:spPr bwMode="auto">
          <a:xfrm>
            <a:off x="586022" y="4932394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look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看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have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有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都是动词；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big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大的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是形容词。故选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986179" y="1232344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B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982638" y="2492896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A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982638" y="4437112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mtClean="0"/>
              <a:t>A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965026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826834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31005" algn="l"/>
                <a:tab pos="738124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七、 单项选择。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738124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1.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the monkeys.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10690" hangingPunct="0">
              <a:spcAft>
                <a:spcPts val="0"/>
              </a:spcAft>
              <a:tabLst>
                <a:tab pos="4231005" algn="l"/>
                <a:tab pos="738124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Look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B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Look at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C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It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7381240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738124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2. The giraffe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 long neck.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10690" hangingPunct="0">
              <a:spcAft>
                <a:spcPts val="0"/>
              </a:spcAft>
              <a:tabLst>
                <a:tab pos="4231005" algn="l"/>
                <a:tab pos="738124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have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B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has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C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is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478582" y="2628138"/>
            <a:ext cx="11485848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“look at”...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意为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看</a:t>
            </a:r>
            <a:r>
              <a:rPr lang="en-US" altLang="zh-CN" b="1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……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，是固定短语，后可直接跟名词。故选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2"/>
          <p:cNvSpPr txBox="1">
            <a:spLocks/>
          </p:cNvSpPr>
          <p:nvPr/>
        </p:nvSpPr>
        <p:spPr bwMode="auto">
          <a:xfrm>
            <a:off x="514014" y="4564285"/>
            <a:ext cx="11341832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根据句意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这只长颈鹿有长长的脖子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可排除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项。又因为句子主语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The giraffe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是第三人称单数。故选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008516" y="1583758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/>
              <a:t>B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982638" y="3501008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B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628686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51098"/>
            <a:ext cx="11485848" cy="138499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31005" algn="l"/>
                <a:tab pos="738124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3. I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 cousin. She is cute.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231005" algn="l"/>
                <a:tab pos="738124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have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B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has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C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is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3"/>
          <p:cNvSpPr txBox="1">
            <a:spLocks/>
          </p:cNvSpPr>
          <p:nvPr/>
        </p:nvSpPr>
        <p:spPr bwMode="auto">
          <a:xfrm>
            <a:off x="576878" y="2692077"/>
            <a:ext cx="11206960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I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是第一人称单数，后接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have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。句意：我有一个表妹。她是可爱的。故选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982638" y="1558289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mtClean="0"/>
              <a:t>A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002113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24744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31005" algn="l"/>
                <a:tab pos="738124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4. The monkey has a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tail.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838700" algn="l"/>
                <a:tab pos="82550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small	B. short	C. long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838700" algn="l"/>
                <a:tab pos="8255000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838700" algn="l"/>
                <a:tab pos="8255000" algn="l"/>
              </a:tabLst>
            </a:pP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838700" algn="l"/>
                <a:tab pos="825500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5. Welcome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the zoo.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838700" algn="l"/>
                <a:tab pos="82550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at	B. in	C. to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442006" y="2351725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根据事实可知，猴子有一条长尾巴，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small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小的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与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short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短的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均与事实不符。故选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2"/>
          <p:cNvSpPr txBox="1">
            <a:spLocks/>
          </p:cNvSpPr>
          <p:nvPr/>
        </p:nvSpPr>
        <p:spPr bwMode="auto">
          <a:xfrm>
            <a:off x="442006" y="4942272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“welcome to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地点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表示欢迎来到某地，是固定搭配。故选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991264" y="1242222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mtClean="0"/>
              <a:t>C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982638" y="3798918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C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986232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823352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31005" algn="l"/>
                <a:tab pos="738124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八、 根据图片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选择合适的单词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完成句子。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填序号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ctr" hangingPunct="0">
              <a:spcAft>
                <a:spcPts val="0"/>
              </a:spcAft>
              <a:tabLst>
                <a:tab pos="4231005" algn="l"/>
                <a:tab pos="738124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tail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neck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③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giraffe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④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monkey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⑤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tiger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738124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1. The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has a long tail.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7381240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7381240" algn="l"/>
              </a:tabLst>
            </a:pP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738124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Look at the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It’s tall.	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km223.jpg" descr="id:2147488276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5159102" y="2276872"/>
            <a:ext cx="962025" cy="716280"/>
          </a:xfrm>
          <a:prstGeom prst="rect">
            <a:avLst/>
          </a:prstGeom>
        </p:spPr>
      </p:pic>
      <p:pic>
        <p:nvPicPr>
          <p:cNvPr id="4" name="km224.jpg" descr="id:2147488283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375126" y="3933056"/>
            <a:ext cx="737763" cy="936104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 bwMode="auto">
          <a:xfrm>
            <a:off x="2422798" y="1628800"/>
            <a:ext cx="7416824" cy="504056"/>
          </a:xfrm>
          <a:prstGeom prst="rect">
            <a:avLst/>
          </a:prstGeom>
          <a:noFill/>
          <a:ln w="19050" algn="ctr">
            <a:solidFill>
              <a:srgbClr val="003300"/>
            </a:solidFill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6" name="矩形 5"/>
          <p:cNvSpPr/>
          <p:nvPr/>
        </p:nvSpPr>
        <p:spPr>
          <a:xfrm>
            <a:off x="385291" y="3265820"/>
            <a:ext cx="693405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图片为老虎，英文是</a:t>
            </a:r>
            <a:r>
              <a:rPr lang="en-US" altLang="zh-CN">
                <a:ea typeface="楷体" panose="02010609060101010101" pitchFamily="49" charset="-122"/>
              </a:rPr>
              <a:t>“tiger”</a:t>
            </a:r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。故选</a:t>
            </a:r>
            <a:r>
              <a:rPr lang="zh-CN" altLang="zh-CN">
                <a:cs typeface="宋体" panose="02010600030101010101" pitchFamily="2" charset="-122"/>
              </a:rPr>
              <a:t>⑤</a:t>
            </a:r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334566" y="4994012"/>
            <a:ext cx="698477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图片为长颈鹿，英文是</a:t>
            </a:r>
            <a:r>
              <a:rPr lang="en-US" altLang="zh-CN">
                <a:ea typeface="楷体" panose="02010609060101010101" pitchFamily="49" charset="-122"/>
              </a:rPr>
              <a:t>“giraffe”</a:t>
            </a:r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。故选</a:t>
            </a:r>
            <a:r>
              <a:rPr lang="zh-CN" altLang="zh-CN">
                <a:cs typeface="宋体" panose="02010600030101010101" pitchFamily="2" charset="-122"/>
              </a:rPr>
              <a:t>③</a:t>
            </a:r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en-US"/>
          </a:p>
        </p:txBody>
      </p:sp>
      <p:sp>
        <p:nvSpPr>
          <p:cNvPr id="8" name="文本框 7"/>
          <p:cNvSpPr txBox="1"/>
          <p:nvPr/>
        </p:nvSpPr>
        <p:spPr>
          <a:xfrm>
            <a:off x="1805448" y="2204864"/>
            <a:ext cx="5453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zh-CN">
                <a:cs typeface="宋体" panose="02010600030101010101" pitchFamily="2" charset="-122"/>
              </a:rPr>
              <a:t>⑤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2998862" y="4149080"/>
            <a:ext cx="5453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zh-CN">
                <a:cs typeface="宋体" panose="02010600030101010101" pitchFamily="2" charset="-122"/>
              </a:rPr>
              <a:t>③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014396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53976"/>
            <a:ext cx="11485848" cy="3970318"/>
          </a:xfrm>
        </p:spPr>
        <p:txBody>
          <a:bodyPr/>
          <a:lstStyle/>
          <a:p>
            <a:pPr algn="ctr" hangingPunct="0">
              <a:spcAft>
                <a:spcPts val="0"/>
              </a:spcAft>
              <a:tabLst>
                <a:tab pos="4231005" algn="l"/>
                <a:tab pos="738124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tail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neck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③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giraffe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④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monkey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⑤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tiger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738124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I like the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It’s cute.	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7381240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738124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The cat has a long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	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7381240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738124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The duck has a long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	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km225.jpg" descr="id:214748829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5231110" y="2064648"/>
            <a:ext cx="658495" cy="716280"/>
          </a:xfrm>
          <a:prstGeom prst="rect">
            <a:avLst/>
          </a:prstGeom>
        </p:spPr>
      </p:pic>
      <p:pic>
        <p:nvPicPr>
          <p:cNvPr id="4" name="km226.jpg" descr="id:2147488297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231110" y="3284984"/>
            <a:ext cx="1099820" cy="716280"/>
          </a:xfrm>
          <a:prstGeom prst="rect">
            <a:avLst/>
          </a:prstGeom>
        </p:spPr>
      </p:pic>
      <p:pic>
        <p:nvPicPr>
          <p:cNvPr id="5" name="km227.jpg" descr="id:2147488304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5519142" y="4728944"/>
            <a:ext cx="586740" cy="716280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 bwMode="auto">
          <a:xfrm>
            <a:off x="2422798" y="1344568"/>
            <a:ext cx="7632848" cy="576064"/>
          </a:xfrm>
          <a:prstGeom prst="rect">
            <a:avLst/>
          </a:prstGeom>
          <a:noFill/>
          <a:ln w="19050" algn="ctr">
            <a:solidFill>
              <a:srgbClr val="003300"/>
            </a:solidFill>
            <a:miter lim="800000"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2566814" y="1988840"/>
            <a:ext cx="5453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zh-CN">
                <a:cs typeface="宋体" panose="02010600030101010101" pitchFamily="2" charset="-122"/>
              </a:rPr>
              <a:t>④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334566" y="2744512"/>
            <a:ext cx="741682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图片为猴子，英文是</a:t>
            </a:r>
            <a:r>
              <a:rPr lang="en-US" altLang="zh-CN">
                <a:ea typeface="楷体" panose="02010609060101010101" pitchFamily="49" charset="-122"/>
              </a:rPr>
              <a:t>“monkey”</a:t>
            </a:r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。故选</a:t>
            </a:r>
            <a:r>
              <a:rPr lang="zh-CN" altLang="zh-CN">
                <a:cs typeface="宋体" panose="02010600030101010101" pitchFamily="2" charset="-122"/>
              </a:rPr>
              <a:t>④</a:t>
            </a:r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3965688" y="3284984"/>
            <a:ext cx="54534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>
                <a:cs typeface="宋体" panose="02010600030101010101" pitchFamily="2" charset="-122"/>
              </a:rPr>
              <a:t>①</a:t>
            </a:r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334566" y="4005064"/>
            <a:ext cx="559480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图片中的小猫有长尾巴。故选</a:t>
            </a:r>
            <a:r>
              <a:rPr lang="zh-CN" altLang="zh-CN">
                <a:cs typeface="宋体" panose="02010600030101010101" pitchFamily="2" charset="-122"/>
              </a:rPr>
              <a:t>①</a:t>
            </a:r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en-US"/>
          </a:p>
        </p:txBody>
      </p:sp>
      <p:sp>
        <p:nvSpPr>
          <p:cNvPr id="11" name="文本框 10"/>
          <p:cNvSpPr txBox="1"/>
          <p:nvPr/>
        </p:nvSpPr>
        <p:spPr>
          <a:xfrm>
            <a:off x="4150990" y="4581128"/>
            <a:ext cx="5453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zh-CN">
                <a:cs typeface="宋体" panose="02010600030101010101" pitchFamily="2" charset="-122"/>
              </a:rPr>
              <a:t>②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406574" y="5229200"/>
            <a:ext cx="559480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图片中的鸭子有长脖子。故选</a:t>
            </a:r>
            <a:r>
              <a:rPr lang="zh-CN" altLang="zh-CN">
                <a:cs typeface="宋体" panose="02010600030101010101" pitchFamily="2" charset="-122"/>
              </a:rPr>
              <a:t>②</a:t>
            </a:r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453704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  <p:bldP spid="11" grpId="0"/>
      <p:bldP spid="1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68760"/>
            <a:ext cx="11485848" cy="267765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31005" algn="l"/>
                <a:tab pos="738124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九、 根据所给情景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选择合适的句子。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738124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1.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当你想让妈妈看那只长颈鹿时，你可以说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_________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231005" algn="l"/>
                <a:tab pos="738124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Look at the tiger, Mum.	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231005" algn="l"/>
                <a:tab pos="738124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B. Look at the giraffe, Mum.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999890" y="2024676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mtClean="0"/>
              <a:t>B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内容占位符 3"/>
          <p:cNvSpPr txBox="1">
            <a:spLocks/>
          </p:cNvSpPr>
          <p:nvPr/>
        </p:nvSpPr>
        <p:spPr bwMode="auto">
          <a:xfrm>
            <a:off x="360854" y="3872599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项意为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看这只老虎，妈妈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项意为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看这只长颈鹿，妈妈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。根据题干中的长颈鹿可知选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138501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22184"/>
            <a:ext cx="11485848" cy="267765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31005" algn="l"/>
                <a:tab pos="738124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2.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当你想告诉你的同学们这只熊有一条短尾巴时，你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可以说：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93875" hangingPunct="0">
              <a:spcAft>
                <a:spcPts val="0"/>
              </a:spcAft>
              <a:tabLst>
                <a:tab pos="4231005" algn="l"/>
                <a:tab pos="738124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_________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231005" algn="l"/>
                <a:tab pos="738124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The bear has a long tail.	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231005" algn="l"/>
                <a:tab pos="738124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B. The bear has a short tail.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4"/>
          <p:cNvSpPr txBox="1">
            <a:spLocks/>
          </p:cNvSpPr>
          <p:nvPr/>
        </p:nvSpPr>
        <p:spPr bwMode="auto">
          <a:xfrm>
            <a:off x="514014" y="3916213"/>
            <a:ext cx="11341832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项意为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这只熊有一条长尾巴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项意为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这只熊有一条短尾巴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。根据题干中的短尾巴可知选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020050" y="1455906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B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406115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66200"/>
            <a:ext cx="11485848" cy="203132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31005" algn="l"/>
                <a:tab pos="738124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3.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当你想告诉你的朋友你有一只狗时，你可以说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___________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231005" algn="l"/>
                <a:tab pos="738124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I have a cat.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　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231005" algn="l"/>
                <a:tab pos="738124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B. I have a dog.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5"/>
          <p:cNvSpPr txBox="1">
            <a:spLocks/>
          </p:cNvSpPr>
          <p:nvPr/>
        </p:nvSpPr>
        <p:spPr bwMode="auto">
          <a:xfrm>
            <a:off x="576878" y="3421967"/>
            <a:ext cx="11350976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项意为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我有一只猫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项意为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我有一只狗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。根据题干中的狗可知选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999890" y="1583758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171297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68358"/>
            <a:ext cx="11485848" cy="203132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31005" algn="l"/>
                <a:tab pos="738124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4.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当你想告诉你的好朋友们这只仓鼠很小时，你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可以说：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_____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231005" algn="l"/>
                <a:tab pos="738124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The hamster is big.	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231005" algn="l"/>
                <a:tab pos="738124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B. The hamster is small.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6"/>
          <p:cNvSpPr txBox="1">
            <a:spLocks/>
          </p:cNvSpPr>
          <p:nvPr/>
        </p:nvSpPr>
        <p:spPr bwMode="auto">
          <a:xfrm>
            <a:off x="586022" y="3124125"/>
            <a:ext cx="11341832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项意为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这只仓鼠很大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项意为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这只仓鼠很小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。根据题干中的很小可知选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008516" y="1295726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294856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568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31005" algn="l"/>
                <a:tab pos="738124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一、 听录音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根据所听内容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给下列图片排序。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8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gh42.jpg" descr="id:2147488108;FounderCES"/>
          <p:cNvPicPr/>
          <p:nvPr/>
        </p:nvPicPr>
        <p:blipFill>
          <a:blip r:embed="rId2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78581" y="4077072"/>
            <a:ext cx="10606295" cy="2088232"/>
          </a:xfrm>
          <a:prstGeom prst="rect">
            <a:avLst/>
          </a:prstGeom>
        </p:spPr>
      </p:pic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1268760"/>
            <a:ext cx="11485848" cy="26001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altLang="zh-CN" b="1" smtClean="0">
                <a:solidFill>
                  <a:srgbClr val="ED028C"/>
                </a:solidFill>
                <a:latin typeface="+mj-ea"/>
                <a:ea typeface="+mj-ea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The rabbit has a short tail.</a:t>
            </a:r>
            <a:endParaRPr lang="zh-CN" altLang="zh-CN" sz="16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 b="1" smtClean="0">
                <a:solidFill>
                  <a:srgbClr val="ED028C"/>
                </a:solidFill>
                <a:latin typeface="+mj-ea"/>
                <a:ea typeface="+mj-ea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Welcome to the zoo.</a:t>
            </a:r>
            <a:endParaRPr lang="zh-CN" altLang="zh-CN" sz="16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 b="1" smtClean="0">
                <a:solidFill>
                  <a:srgbClr val="ED028C"/>
                </a:solidFill>
                <a:latin typeface="+mj-ea"/>
                <a:ea typeface="+mj-ea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The giraffe has a long neck.</a:t>
            </a:r>
            <a:endParaRPr lang="zh-CN" altLang="zh-CN" sz="16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en-US" altLang="zh-CN" b="1" smtClean="0">
                <a:solidFill>
                  <a:srgbClr val="ED028C"/>
                </a:solidFill>
                <a:latin typeface="+mj-ea"/>
                <a:ea typeface="+mj-ea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Look at the monkey.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198662" y="5759134"/>
            <a:ext cx="36420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2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4439022" y="5733256"/>
            <a:ext cx="36420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1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7247334" y="5733256"/>
            <a:ext cx="45397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 4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0395434" y="5750508"/>
            <a:ext cx="36420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3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78484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970850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31005" algn="l"/>
                <a:tab pos="738124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十、 给下列句子选择合适的应答语。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738124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1. How many monkeys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A. It’s a tiger.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738124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2. Look at the bear.		B. He’s tall.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738124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3. This is my uncle.		C. Five.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738124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4. Is this your mum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D. Oh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！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It has a short tail.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738124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5. What is this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	E. No. She’s my aunt.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982638" y="1709514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mtClean="0"/>
              <a:t>C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982638" y="2357586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D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028768" y="3012372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B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982638" y="3634566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E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999890" y="4293176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mtClean="0"/>
              <a:t>A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148162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内容占位符 8"/>
          <p:cNvSpPr>
            <a:spLocks noGrp="1"/>
          </p:cNvSpPr>
          <p:nvPr>
            <p:ph idx="1"/>
          </p:nvPr>
        </p:nvSpPr>
        <p:spPr>
          <a:xfrm>
            <a:off x="360854" y="1124676"/>
            <a:ext cx="11485848" cy="388850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FF0000"/>
                </a:solidFill>
                <a:latin typeface="+mn-ea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问句句意为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有多少只猴子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，因此答句应回答猴子的数量。选项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意为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五只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，符合句意。故选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FF0000"/>
                </a:solidFill>
                <a:latin typeface="+mn-ea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句意为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看这只熊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，因此答句应说熊的特点。选项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D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意为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噢！它有一条短尾巴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，符合句意。故选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D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 b="1">
                <a:solidFill>
                  <a:srgbClr val="FF0000"/>
                </a:solidFill>
                <a:latin typeface="+mn-ea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句意为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这是我的叔叔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，因此答句应说叔叔的特点。选项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意为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他很高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符合句意。故选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058395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360854" y="1772816"/>
            <a:ext cx="11485848" cy="267765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en-US" altLang="zh-CN" b="1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问句句意为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这是你的妈妈吗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，因此答句应回答是或否。选项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E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意为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不是。她是我的阿姨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，符合句意。故选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E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</a:t>
            </a:r>
            <a:r>
              <a:rPr lang="en-US" altLang="zh-CN" b="1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问句句意为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这是什么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，因此答句应回答是什么。选项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意为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它是一只老虎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，符合句意。故选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392616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67765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31005" algn="l"/>
                <a:tab pos="738124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十一、</a:t>
            </a:r>
            <a:r>
              <a:rPr lang="en-US" altLang="zh-CN" sz="16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</a:t>
            </a:r>
            <a:r>
              <a:rPr lang="en-US" altLang="zh-CN" sz="16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                    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阅读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约翰的朋友圈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判断句子正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误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F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715963" hangingPunct="0">
              <a:spcAft>
                <a:spcPts val="0"/>
              </a:spcAft>
              <a:tabLst>
                <a:tab pos="4231005" algn="l"/>
                <a:tab pos="738124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Good morning. I’m John. Look at my picture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照片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This is my uncle Jason’s farm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农场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I love playing on the farm.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/>
          <p:nvPr/>
        </p:nvPicPr>
        <p:blipFill>
          <a:blip r:embed="rId2"/>
          <a:stretch>
            <a:fillRect/>
          </a:stretch>
        </p:blipFill>
        <p:spPr>
          <a:xfrm>
            <a:off x="1414686" y="908720"/>
            <a:ext cx="2748975" cy="576064"/>
          </a:xfrm>
          <a:prstGeom prst="rect">
            <a:avLst/>
          </a:prstGeom>
        </p:spPr>
      </p:pic>
      <p:pic>
        <p:nvPicPr>
          <p:cNvPr id="4" name="sf97a.jpg" descr="id:2147488325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159102" y="3501008"/>
            <a:ext cx="2520280" cy="18889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9293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819869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31005" algn="l"/>
                <a:tab pos="738124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1. Jason has a farm.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7381240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7381240" algn="l"/>
              </a:tabLst>
            </a:pP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738124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2. There is a pig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有一只猪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on the farm.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7381240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738124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3. Jason has three ducks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鸭子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.They are on the water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水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012057" y="947714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mtClean="0"/>
              <a:t>T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514014" y="1390709"/>
            <a:ext cx="11197816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文中明确提到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“This is my uncle Jason’s farm.”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，说明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Jason 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有一个农场，所以该句说法正确，故填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982638" y="2847712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T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内容占位符 2"/>
          <p:cNvSpPr txBox="1">
            <a:spLocks/>
          </p:cNvSpPr>
          <p:nvPr/>
        </p:nvSpPr>
        <p:spPr bwMode="auto">
          <a:xfrm>
            <a:off x="514014" y="3415002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观察图片，农场里有一只猪，所以该句说法正确，故填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982638" y="4152482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mtClean="0"/>
              <a:t>T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内容占位符 3"/>
          <p:cNvSpPr txBox="1">
            <a:spLocks/>
          </p:cNvSpPr>
          <p:nvPr/>
        </p:nvSpPr>
        <p:spPr bwMode="auto">
          <a:xfrm>
            <a:off x="514014" y="4708301"/>
            <a:ext cx="11269824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图片中能看到三只鸭子，所以可以说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Jason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有三只鸭子，该句说法正确，故填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858634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613699"/>
            <a:ext cx="11485848" cy="203132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31005" algn="l"/>
                <a:tab pos="738124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4. Jason has a dog.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7381240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738124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5. The rabbit has a long tail.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4"/>
          <p:cNvSpPr txBox="1">
            <a:spLocks/>
          </p:cNvSpPr>
          <p:nvPr/>
        </p:nvSpPr>
        <p:spPr bwMode="auto">
          <a:xfrm>
            <a:off x="514014" y="2204864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图片中没有小狗，所以该句说法错误，故填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F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5"/>
          <p:cNvSpPr txBox="1">
            <a:spLocks/>
          </p:cNvSpPr>
          <p:nvPr/>
        </p:nvSpPr>
        <p:spPr bwMode="auto">
          <a:xfrm>
            <a:off x="514014" y="3573016"/>
            <a:ext cx="11341832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图片中没有兔子，且根据常识可知，兔子的尾巴是短的，不是长的，所以该句说法错误，故填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F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982638" y="1753652"/>
            <a:ext cx="40427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mtClean="0"/>
              <a:t>F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008516" y="3023918"/>
            <a:ext cx="40427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F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312524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692696"/>
            <a:ext cx="11485848" cy="4770537"/>
          </a:xfrm>
        </p:spPr>
        <p:txBody>
          <a:bodyPr/>
          <a:lstStyle/>
          <a:p>
            <a:pPr hangingPunct="0">
              <a:lnSpc>
                <a:spcPct val="200000"/>
              </a:lnSpc>
              <a:spcAft>
                <a:spcPts val="0"/>
              </a:spcAft>
              <a:tabLst>
                <a:tab pos="4231005" algn="l"/>
                <a:tab pos="738124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二、 听录音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根据所听内容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选出对应的动物图片。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200000"/>
              </a:lnSpc>
              <a:spcAft>
                <a:spcPts val="0"/>
              </a:spcAft>
              <a:tabLst>
                <a:tab pos="4231005" algn="l"/>
                <a:tab pos="738124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1.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A.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B. 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200000"/>
              </a:lnSpc>
              <a:spcAft>
                <a:spcPts val="0"/>
              </a:spcAft>
              <a:tabLst>
                <a:tab pos="4231005" algn="l"/>
                <a:tab pos="7381240" algn="l"/>
              </a:tabLst>
            </a:pPr>
            <a:endParaRPr lang="en-US" altLang="zh-CN" sz="2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200000"/>
              </a:lnSpc>
              <a:spcAft>
                <a:spcPts val="0"/>
              </a:spcAft>
              <a:tabLst>
                <a:tab pos="4231005" algn="l"/>
                <a:tab pos="738124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2. 	A. 	B. 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200000"/>
              </a:lnSpc>
              <a:spcAft>
                <a:spcPts val="0"/>
              </a:spcAft>
              <a:tabLst>
                <a:tab pos="4231005" algn="l"/>
                <a:tab pos="7381240" algn="l"/>
              </a:tabLst>
            </a:pPr>
            <a:endParaRPr lang="en-US" altLang="zh-CN" sz="2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200000"/>
              </a:lnSpc>
              <a:spcAft>
                <a:spcPts val="0"/>
              </a:spcAft>
              <a:tabLst>
                <a:tab pos="4231005" algn="l"/>
                <a:tab pos="738124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3. 	A. 	B. 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gh198.jpg" descr="id:2147488115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278782" y="1628800"/>
            <a:ext cx="810526" cy="991620"/>
          </a:xfrm>
          <a:prstGeom prst="rect">
            <a:avLst/>
          </a:prstGeom>
        </p:spPr>
      </p:pic>
      <p:pic>
        <p:nvPicPr>
          <p:cNvPr id="4" name="z40b.jpg" descr="id:2147488122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303118" y="1792192"/>
            <a:ext cx="630311" cy="699759"/>
          </a:xfrm>
          <a:prstGeom prst="rect">
            <a:avLst/>
          </a:prstGeom>
        </p:spPr>
      </p:pic>
      <p:pic>
        <p:nvPicPr>
          <p:cNvPr id="5" name="z41a.jpg" descr="id:2147488129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8183438" y="1556792"/>
            <a:ext cx="901072" cy="991619"/>
          </a:xfrm>
          <a:prstGeom prst="rect">
            <a:avLst/>
          </a:prstGeom>
        </p:spPr>
      </p:pic>
      <p:pic>
        <p:nvPicPr>
          <p:cNvPr id="6" name="gh199.jpg" descr="id:2147488136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2278782" y="3140968"/>
            <a:ext cx="657563" cy="991619"/>
          </a:xfrm>
          <a:prstGeom prst="rect">
            <a:avLst/>
          </a:prstGeom>
        </p:spPr>
      </p:pic>
      <p:pic>
        <p:nvPicPr>
          <p:cNvPr id="7" name="z40c.jpg" descr="id:2147488143;FounderCES"/>
          <p:cNvPicPr/>
          <p:nvPr/>
        </p:nvPicPr>
        <p:blipFill>
          <a:blip r:embed="rId6"/>
          <a:stretch>
            <a:fillRect/>
          </a:stretch>
        </p:blipFill>
        <p:spPr>
          <a:xfrm>
            <a:off x="5303118" y="3284984"/>
            <a:ext cx="792088" cy="888279"/>
          </a:xfrm>
          <a:prstGeom prst="rect">
            <a:avLst/>
          </a:prstGeom>
        </p:spPr>
      </p:pic>
      <p:pic>
        <p:nvPicPr>
          <p:cNvPr id="8" name="z41b.jpg" descr="id:2147488150;FounderCES"/>
          <p:cNvPicPr/>
          <p:nvPr/>
        </p:nvPicPr>
        <p:blipFill>
          <a:blip r:embed="rId7"/>
          <a:stretch>
            <a:fillRect/>
          </a:stretch>
        </p:blipFill>
        <p:spPr>
          <a:xfrm>
            <a:off x="8255446" y="3140968"/>
            <a:ext cx="908984" cy="991619"/>
          </a:xfrm>
          <a:prstGeom prst="rect">
            <a:avLst/>
          </a:prstGeom>
        </p:spPr>
      </p:pic>
      <p:pic>
        <p:nvPicPr>
          <p:cNvPr id="9" name="gh200.jpg" descr="id:2147488157;FounderCES"/>
          <p:cNvPicPr/>
          <p:nvPr/>
        </p:nvPicPr>
        <p:blipFill>
          <a:blip r:embed="rId8"/>
          <a:stretch>
            <a:fillRect/>
          </a:stretch>
        </p:blipFill>
        <p:spPr>
          <a:xfrm>
            <a:off x="2422798" y="4725144"/>
            <a:ext cx="518666" cy="991619"/>
          </a:xfrm>
          <a:prstGeom prst="rect">
            <a:avLst/>
          </a:prstGeom>
        </p:spPr>
      </p:pic>
      <p:pic>
        <p:nvPicPr>
          <p:cNvPr id="10" name="z40a.jpg" descr="id:2147488164;FounderCES"/>
          <p:cNvPicPr/>
          <p:nvPr/>
        </p:nvPicPr>
        <p:blipFill>
          <a:blip r:embed="rId9"/>
          <a:stretch>
            <a:fillRect/>
          </a:stretch>
        </p:blipFill>
        <p:spPr>
          <a:xfrm>
            <a:off x="5159102" y="4653136"/>
            <a:ext cx="1087667" cy="1008112"/>
          </a:xfrm>
          <a:prstGeom prst="rect">
            <a:avLst/>
          </a:prstGeom>
        </p:spPr>
      </p:pic>
      <p:pic>
        <p:nvPicPr>
          <p:cNvPr id="11" name="z41c.jpg" descr="id:2147488171;FounderCES"/>
          <p:cNvPicPr/>
          <p:nvPr/>
        </p:nvPicPr>
        <p:blipFill>
          <a:blip r:embed="rId10"/>
          <a:stretch>
            <a:fillRect/>
          </a:stretch>
        </p:blipFill>
        <p:spPr>
          <a:xfrm>
            <a:off x="8399462" y="4869160"/>
            <a:ext cx="1008112" cy="750594"/>
          </a:xfrm>
          <a:prstGeom prst="rect">
            <a:avLst/>
          </a:prstGeom>
        </p:spPr>
      </p:pic>
      <p:sp>
        <p:nvSpPr>
          <p:cNvPr id="12" name="矩形 11"/>
          <p:cNvSpPr/>
          <p:nvPr/>
        </p:nvSpPr>
        <p:spPr>
          <a:xfrm>
            <a:off x="550590" y="2617748"/>
            <a:ext cx="353083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ED028C"/>
                </a:solidFill>
                <a:ea typeface="楷体" panose="02010609060101010101" pitchFamily="49" charset="-122"/>
              </a:rPr>
              <a:t>Mrs Li has a hamster.</a:t>
            </a:r>
            <a:endParaRPr lang="zh-CN" altLang="en-US"/>
          </a:p>
        </p:txBody>
      </p:sp>
      <p:sp>
        <p:nvSpPr>
          <p:cNvPr id="13" name="矩形 12"/>
          <p:cNvSpPr/>
          <p:nvPr/>
        </p:nvSpPr>
        <p:spPr>
          <a:xfrm>
            <a:off x="550590" y="4077072"/>
            <a:ext cx="338932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ED028C"/>
                </a:solidFill>
                <a:ea typeface="楷体" panose="02010609060101010101" pitchFamily="49" charset="-122"/>
              </a:rPr>
              <a:t>Yang Ling has a dog.</a:t>
            </a:r>
            <a:endParaRPr lang="zh-CN" altLang="en-US"/>
          </a:p>
        </p:txBody>
      </p:sp>
      <p:sp>
        <p:nvSpPr>
          <p:cNvPr id="14" name="矩形 13"/>
          <p:cNvSpPr/>
          <p:nvPr/>
        </p:nvSpPr>
        <p:spPr>
          <a:xfrm>
            <a:off x="550590" y="5733256"/>
            <a:ext cx="390786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ED028C"/>
                </a:solidFill>
                <a:ea typeface="楷体" panose="02010609060101010101" pitchFamily="49" charset="-122"/>
              </a:rPr>
              <a:t>Wang Bing has a rabbit.</a:t>
            </a:r>
            <a:endParaRPr lang="zh-CN" altLang="en-US"/>
          </a:p>
        </p:txBody>
      </p:sp>
      <p:sp>
        <p:nvSpPr>
          <p:cNvPr id="15" name="文本框 14"/>
          <p:cNvSpPr txBox="1"/>
          <p:nvPr/>
        </p:nvSpPr>
        <p:spPr>
          <a:xfrm>
            <a:off x="999890" y="1818946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A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982638" y="3284984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A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982638" y="4777988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A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32289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  <p:bldP spid="15" grpId="0"/>
      <p:bldP spid="16" grpId="0"/>
      <p:bldP spid="1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14632"/>
            <a:ext cx="11485848" cy="4093428"/>
          </a:xfrm>
        </p:spPr>
        <p:txBody>
          <a:bodyPr/>
          <a:lstStyle/>
          <a:p>
            <a:pPr hangingPunct="0">
              <a:lnSpc>
                <a:spcPct val="250000"/>
              </a:lnSpc>
              <a:spcAft>
                <a:spcPts val="0"/>
              </a:spcAft>
              <a:tabLst>
                <a:tab pos="4231005" algn="l"/>
                <a:tab pos="738124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4. 	A. 	B. 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250000"/>
              </a:lnSpc>
              <a:spcAft>
                <a:spcPts val="0"/>
              </a:spcAft>
              <a:tabLst>
                <a:tab pos="4231005" algn="l"/>
                <a:tab pos="7381240" algn="l"/>
              </a:tabLst>
            </a:pPr>
            <a:endParaRPr lang="en-US" altLang="zh-CN" sz="1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250000"/>
              </a:lnSpc>
              <a:spcAft>
                <a:spcPts val="0"/>
              </a:spcAft>
              <a:tabLst>
                <a:tab pos="4231005" algn="l"/>
                <a:tab pos="738124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5. 	A. 	B. 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250000"/>
              </a:lnSpc>
              <a:spcAft>
                <a:spcPts val="0"/>
              </a:spcAft>
              <a:tabLst>
                <a:tab pos="4231005" algn="l"/>
                <a:tab pos="7381240" algn="l"/>
              </a:tabLst>
            </a:pPr>
            <a:endParaRPr lang="en-US" altLang="zh-CN" sz="1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250000"/>
              </a:lnSpc>
              <a:spcAft>
                <a:spcPts val="0"/>
              </a:spcAft>
              <a:tabLst>
                <a:tab pos="4231005" algn="l"/>
                <a:tab pos="738124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6. 	A. 	B. 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gh201.jpg" descr="id:2147488178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494806" y="1412776"/>
            <a:ext cx="418465" cy="713105"/>
          </a:xfrm>
          <a:prstGeom prst="rect">
            <a:avLst/>
          </a:prstGeom>
        </p:spPr>
      </p:pic>
      <p:pic>
        <p:nvPicPr>
          <p:cNvPr id="4" name="z40.jpg" descr="id:2147488185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375126" y="1340768"/>
            <a:ext cx="359410" cy="716280"/>
          </a:xfrm>
          <a:prstGeom prst="rect">
            <a:avLst/>
          </a:prstGeom>
        </p:spPr>
      </p:pic>
      <p:pic>
        <p:nvPicPr>
          <p:cNvPr id="5" name="z41d.jpg" descr="id:2147488192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8327454" y="1412776"/>
            <a:ext cx="932815" cy="716280"/>
          </a:xfrm>
          <a:prstGeom prst="rect">
            <a:avLst/>
          </a:prstGeom>
        </p:spPr>
      </p:pic>
      <p:pic>
        <p:nvPicPr>
          <p:cNvPr id="6" name="gh202.jpg" descr="id:2147488199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2350790" y="2996952"/>
            <a:ext cx="866140" cy="716280"/>
          </a:xfrm>
          <a:prstGeom prst="rect">
            <a:avLst/>
          </a:prstGeom>
        </p:spPr>
      </p:pic>
      <p:pic>
        <p:nvPicPr>
          <p:cNvPr id="7" name="z41e.jpg" descr="id:2147488206;FounderCES"/>
          <p:cNvPicPr/>
          <p:nvPr/>
        </p:nvPicPr>
        <p:blipFill>
          <a:blip r:embed="rId6"/>
          <a:stretch>
            <a:fillRect/>
          </a:stretch>
        </p:blipFill>
        <p:spPr>
          <a:xfrm>
            <a:off x="5375126" y="2564904"/>
            <a:ext cx="638810" cy="716280"/>
          </a:xfrm>
          <a:prstGeom prst="rect">
            <a:avLst/>
          </a:prstGeom>
        </p:spPr>
      </p:pic>
      <p:pic>
        <p:nvPicPr>
          <p:cNvPr id="8" name="z40d.jpg" descr="id:2147488213;FounderCES"/>
          <p:cNvPicPr/>
          <p:nvPr/>
        </p:nvPicPr>
        <p:blipFill>
          <a:blip r:embed="rId7"/>
          <a:stretch>
            <a:fillRect/>
          </a:stretch>
        </p:blipFill>
        <p:spPr>
          <a:xfrm>
            <a:off x="8399462" y="2479933"/>
            <a:ext cx="481965" cy="661035"/>
          </a:xfrm>
          <a:prstGeom prst="rect">
            <a:avLst/>
          </a:prstGeom>
        </p:spPr>
      </p:pic>
      <p:pic>
        <p:nvPicPr>
          <p:cNvPr id="9" name="gh203.jpg" descr="id:2147488220;FounderCES"/>
          <p:cNvPicPr/>
          <p:nvPr/>
        </p:nvPicPr>
        <p:blipFill>
          <a:blip r:embed="rId8"/>
          <a:stretch>
            <a:fillRect/>
          </a:stretch>
        </p:blipFill>
        <p:spPr>
          <a:xfrm>
            <a:off x="2494806" y="4293096"/>
            <a:ext cx="450850" cy="721995"/>
          </a:xfrm>
          <a:prstGeom prst="rect">
            <a:avLst/>
          </a:prstGeom>
        </p:spPr>
      </p:pic>
      <p:pic>
        <p:nvPicPr>
          <p:cNvPr id="10" name="z41f.jpg" descr="id:2147488227;FounderCES"/>
          <p:cNvPicPr/>
          <p:nvPr/>
        </p:nvPicPr>
        <p:blipFill>
          <a:blip r:embed="rId9"/>
          <a:stretch>
            <a:fillRect/>
          </a:stretch>
        </p:blipFill>
        <p:spPr>
          <a:xfrm>
            <a:off x="5303118" y="3573016"/>
            <a:ext cx="603885" cy="716280"/>
          </a:xfrm>
          <a:prstGeom prst="rect">
            <a:avLst/>
          </a:prstGeom>
        </p:spPr>
      </p:pic>
      <p:pic>
        <p:nvPicPr>
          <p:cNvPr id="11" name="z40e.jpg" descr="id:2147488234;FounderCES"/>
          <p:cNvPicPr/>
          <p:nvPr/>
        </p:nvPicPr>
        <p:blipFill>
          <a:blip r:embed="rId10"/>
          <a:stretch>
            <a:fillRect/>
          </a:stretch>
        </p:blipFill>
        <p:spPr>
          <a:xfrm>
            <a:off x="8399462" y="3573016"/>
            <a:ext cx="576064" cy="731000"/>
          </a:xfrm>
          <a:prstGeom prst="rect">
            <a:avLst/>
          </a:prstGeom>
        </p:spPr>
      </p:pic>
      <p:sp>
        <p:nvSpPr>
          <p:cNvPr id="12" name="矩形 11"/>
          <p:cNvSpPr/>
          <p:nvPr/>
        </p:nvSpPr>
        <p:spPr>
          <a:xfrm>
            <a:off x="547557" y="2204864"/>
            <a:ext cx="295536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ED028C"/>
                </a:solidFill>
                <a:ea typeface="楷体" panose="02010609060101010101" pitchFamily="49" charset="-122"/>
              </a:rPr>
              <a:t>Su Hai has a bear.</a:t>
            </a:r>
            <a:endParaRPr lang="zh-CN" altLang="en-US"/>
          </a:p>
        </p:txBody>
      </p:sp>
      <p:sp>
        <p:nvSpPr>
          <p:cNvPr id="13" name="矩形 12"/>
          <p:cNvSpPr/>
          <p:nvPr/>
        </p:nvSpPr>
        <p:spPr>
          <a:xfrm>
            <a:off x="622598" y="3645024"/>
            <a:ext cx="362798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ED028C"/>
                </a:solidFill>
                <a:ea typeface="楷体" panose="02010609060101010101" pitchFamily="49" charset="-122"/>
              </a:rPr>
              <a:t>Liu Tao has a monkey.</a:t>
            </a:r>
            <a:endParaRPr lang="zh-CN" altLang="en-US"/>
          </a:p>
        </p:txBody>
      </p:sp>
      <p:sp>
        <p:nvSpPr>
          <p:cNvPr id="14" name="矩形 13"/>
          <p:cNvSpPr/>
          <p:nvPr/>
        </p:nvSpPr>
        <p:spPr>
          <a:xfrm>
            <a:off x="578926" y="5138028"/>
            <a:ext cx="378808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ED028C"/>
                </a:solidFill>
                <a:ea typeface="楷体" panose="02010609060101010101" pitchFamily="49" charset="-122"/>
              </a:rPr>
              <a:t>Mr Green has a giraffe.</a:t>
            </a:r>
            <a:endParaRPr lang="zh-CN" altLang="en-US"/>
          </a:p>
        </p:txBody>
      </p:sp>
      <p:sp>
        <p:nvSpPr>
          <p:cNvPr id="15" name="文本框 14"/>
          <p:cNvSpPr txBox="1"/>
          <p:nvPr/>
        </p:nvSpPr>
        <p:spPr>
          <a:xfrm>
            <a:off x="982638" y="1465620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A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1111189" y="2924944"/>
            <a:ext cx="51328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B 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982638" y="4365104"/>
            <a:ext cx="51328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B 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845562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  <p:bldP spid="15" grpId="0"/>
      <p:bldP spid="16" grpId="0"/>
      <p:bldP spid="1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568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31005" algn="l"/>
                <a:tab pos="738124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三、 听录音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判断下列图片与所听内容是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否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F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相符。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87809" y="4348891"/>
            <a:ext cx="10763981" cy="2176453"/>
          </a:xfrm>
          <a:prstGeom prst="rect">
            <a:avLst/>
          </a:prstGeom>
        </p:spPr>
      </p:pic>
      <p:sp>
        <p:nvSpPr>
          <p:cNvPr id="5" name="内容占位符 2"/>
          <p:cNvSpPr txBox="1">
            <a:spLocks/>
          </p:cNvSpPr>
          <p:nvPr/>
        </p:nvSpPr>
        <p:spPr bwMode="auto">
          <a:xfrm>
            <a:off x="360854" y="1268760"/>
            <a:ext cx="11485848" cy="332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altLang="zh-CN" b="1" smtClean="0">
                <a:solidFill>
                  <a:srgbClr val="ED028C"/>
                </a:solidFill>
                <a:latin typeface="+mj-ea"/>
                <a:ea typeface="+mj-ea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Look at the bear. It has a short neck.</a:t>
            </a:r>
            <a:endParaRPr lang="zh-CN" altLang="zh-CN" sz="16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 b="1" smtClean="0">
                <a:solidFill>
                  <a:srgbClr val="ED028C"/>
                </a:solidFill>
                <a:latin typeface="+mj-ea"/>
                <a:ea typeface="+mj-ea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Look at the monkey. It has a long tail.</a:t>
            </a:r>
            <a:endParaRPr lang="zh-CN" altLang="zh-CN" sz="16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 b="1" smtClean="0">
                <a:solidFill>
                  <a:srgbClr val="ED028C"/>
                </a:solidFill>
                <a:latin typeface="+mj-ea"/>
                <a:ea typeface="+mj-ea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Look at the rabbit. It has a long tail.</a:t>
            </a:r>
            <a:endParaRPr lang="zh-CN" altLang="zh-CN" sz="16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en-US" altLang="zh-CN" b="1" smtClean="0">
                <a:solidFill>
                  <a:srgbClr val="ED028C"/>
                </a:solidFill>
                <a:latin typeface="+mj-ea"/>
                <a:ea typeface="+mj-ea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Look at the giraffe. It has a short neck.</a:t>
            </a:r>
            <a:endParaRPr lang="zh-CN" altLang="zh-CN" sz="16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</a:t>
            </a:r>
            <a:r>
              <a:rPr lang="en-US" altLang="zh-CN" b="1" smtClean="0">
                <a:solidFill>
                  <a:srgbClr val="ED028C"/>
                </a:solidFill>
                <a:latin typeface="+mj-ea"/>
                <a:ea typeface="+mj-ea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The tiger has a long tail.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630710" y="5858108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T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816828" y="5868646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T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951190" y="5858108"/>
            <a:ext cx="49404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 F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8111430" y="5858108"/>
            <a:ext cx="49404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 F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10478976" y="5868646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T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607894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  <p:bldP spid="7" grpId="0"/>
      <p:bldP spid="8" grpId="0"/>
      <p:bldP spid="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85133"/>
            <a:ext cx="11485848" cy="332398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31005" algn="l"/>
                <a:tab pos="738124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四、 听录音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选出与所听内容相符的中文。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738124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1. A.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它有一个长脖子。　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93875" hangingPunct="0">
              <a:spcAft>
                <a:spcPts val="0"/>
              </a:spcAft>
              <a:tabLst>
                <a:tab pos="4231005" algn="l"/>
                <a:tab pos="738124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它有一个短脖子。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738124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2. A.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它有一条长尾巴。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93875" hangingPunct="0">
              <a:spcAft>
                <a:spcPts val="0"/>
              </a:spcAft>
              <a:tabLst>
                <a:tab pos="4231005" algn="l"/>
                <a:tab pos="738124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它有一条短尾巴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5807174" y="1916832"/>
            <a:ext cx="310854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ED028C"/>
                </a:solidFill>
                <a:ea typeface="楷体" panose="02010609060101010101" pitchFamily="49" charset="-122"/>
              </a:rPr>
              <a:t>It has a short neck.</a:t>
            </a:r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5866015" y="3284984"/>
            <a:ext cx="274947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ED028C"/>
                </a:solidFill>
                <a:ea typeface="楷体" panose="02010609060101010101" pitchFamily="49" charset="-122"/>
              </a:rPr>
              <a:t>It has a long tail.</a:t>
            </a:r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1008516" y="1943798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B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982638" y="3212976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A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88612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58882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31005" algn="l"/>
                <a:tab pos="738124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3. A.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看这只猴子。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93875" hangingPunct="0">
              <a:spcAft>
                <a:spcPts val="0"/>
              </a:spcAft>
              <a:tabLst>
                <a:tab pos="4231005" algn="l"/>
                <a:tab pos="738124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看我的猴子。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738124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4. A.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这只长颈鹿很大。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93875" hangingPunct="0">
              <a:spcAft>
                <a:spcPts val="0"/>
              </a:spcAft>
              <a:tabLst>
                <a:tab pos="4231005" algn="l"/>
                <a:tab pos="738124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这只老虎很大。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738124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5. A.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你好，王先生。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93875" hangingPunct="0">
              <a:spcAft>
                <a:spcPts val="0"/>
              </a:spcAft>
              <a:tabLst>
                <a:tab pos="4231005" algn="l"/>
                <a:tab pos="738124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你好，王太太。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5863845" y="1393612"/>
            <a:ext cx="339971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ED028C"/>
                </a:solidFill>
                <a:ea typeface="楷体" panose="02010609060101010101" pitchFamily="49" charset="-122"/>
              </a:rPr>
              <a:t>Look at this monkey.</a:t>
            </a:r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5807174" y="2708920"/>
            <a:ext cx="265002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ED028C"/>
                </a:solidFill>
                <a:ea typeface="楷体" panose="02010609060101010101" pitchFamily="49" charset="-122"/>
              </a:rPr>
              <a:t>This tiger is big.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5879182" y="3913892"/>
            <a:ext cx="274235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ED028C"/>
                </a:solidFill>
                <a:ea typeface="楷体" panose="02010609060101010101" pitchFamily="49" charset="-122"/>
              </a:rPr>
              <a:t>Hello, Mr Wang.</a:t>
            </a:r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974012" y="1376360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A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993057" y="2636912"/>
            <a:ext cx="42351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mtClean="0">
                <a:ea typeface="楷体" panose="02010609060101010101" pitchFamily="49" charset="-122"/>
              </a:rPr>
              <a:t>B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982638" y="3933056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A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696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14866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31005" algn="l"/>
                <a:tab pos="738124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五、 听录音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根据所听内容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选出合适的答语。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0688" algn="l"/>
                <a:tab pos="5287963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1. A. It has a long neck.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Wow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！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It’s big.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0688" algn="l"/>
                <a:tab pos="5287963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2. A. Yes. It’s tall.	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No. It’s a giraffe.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0688" algn="l"/>
                <a:tab pos="5287963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3. A. It is long.		B. He is tall.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0688" algn="l"/>
                <a:tab pos="5287963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4. A. I have a rabbit too.	B. Yes. It’s big.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0688" algn="l"/>
                <a:tab pos="5287963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5. A. Goodbye.		B. Thank you.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759502" y="1925538"/>
            <a:ext cx="280467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ED028C"/>
                </a:solidFill>
                <a:ea typeface="楷体" panose="02010609060101010101" pitchFamily="49" charset="-122"/>
              </a:rPr>
              <a:t>Look at the tiger.</a:t>
            </a:r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8759502" y="2573610"/>
            <a:ext cx="266771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ED028C"/>
                </a:solidFill>
                <a:ea typeface="楷体" panose="02010609060101010101" pitchFamily="49" charset="-122"/>
              </a:rPr>
              <a:t>Is this a giraffe</a:t>
            </a:r>
            <a:r>
              <a:rPr lang="en-US" altLang="zh-CN">
                <a:solidFill>
                  <a:srgbClr val="ED028C"/>
                </a:solidFill>
              </a:rPr>
              <a:t>?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8738320" y="3221682"/>
            <a:ext cx="275748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ED028C"/>
                </a:solidFill>
                <a:ea typeface="楷体" panose="02010609060101010101" pitchFamily="49" charset="-122"/>
              </a:rPr>
              <a:t>This is my uncle.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8759502" y="3850590"/>
            <a:ext cx="253947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ED028C"/>
                </a:solidFill>
                <a:ea typeface="楷体" panose="02010609060101010101" pitchFamily="49" charset="-122"/>
              </a:rPr>
              <a:t>I have a rabbit.</a:t>
            </a: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8183438" y="4517826"/>
            <a:ext cx="38742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ED028C"/>
                </a:solidFill>
                <a:ea typeface="楷体" panose="02010609060101010101" pitchFamily="49" charset="-122"/>
              </a:rPr>
              <a:t>Welcome to Happy Zoo.</a:t>
            </a:r>
            <a:endParaRPr lang="zh-CN" altLang="en-US"/>
          </a:p>
        </p:txBody>
      </p:sp>
      <p:sp>
        <p:nvSpPr>
          <p:cNvPr id="8" name="文本框 7"/>
          <p:cNvSpPr txBox="1"/>
          <p:nvPr/>
        </p:nvSpPr>
        <p:spPr>
          <a:xfrm>
            <a:off x="1017142" y="1870782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B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982638" y="2501602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A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982638" y="3149674"/>
            <a:ext cx="42351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mtClean="0"/>
              <a:t>B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001638" y="3778582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mtClean="0"/>
              <a:t>A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1017142" y="4445818"/>
            <a:ext cx="42351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mtClean="0"/>
              <a:t>B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94037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algn="ctr" hangingPunct="0">
              <a:spcAft>
                <a:spcPts val="0"/>
              </a:spcAft>
              <a:tabLst>
                <a:tab pos="4231005" algn="l"/>
                <a:tab pos="7381240" algn="l"/>
              </a:tabLst>
            </a:pPr>
            <a:r>
              <a:rPr lang="zh-CN" altLang="zh-CN">
                <a:solidFill>
                  <a:srgbClr val="00AEE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笔 试 部 分</a:t>
            </a:r>
            <a:r>
              <a:rPr lang="zh-CN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60</a:t>
            </a:r>
            <a:r>
              <a:rPr lang="zh-CN" altLang="zh-CN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738124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六、 选出与所给例词属于同类的一项。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738124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1. rabbit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 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monkey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 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B. has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7381240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7381240" algn="l"/>
              </a:tabLst>
            </a:pP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738124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2. it	A. he	B.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short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3"/>
          <p:cNvSpPr txBox="1">
            <a:spLocks/>
          </p:cNvSpPr>
          <p:nvPr/>
        </p:nvSpPr>
        <p:spPr bwMode="auto">
          <a:xfrm>
            <a:off x="514014" y="2629879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rabbit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兔子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monkey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猴子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都是动物类名词；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has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有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是动词第三人称单数形式。故选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586022" y="4644362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it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它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he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都是代词；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short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短的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是形容词。故选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982638" y="2132856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mtClean="0"/>
              <a:t>A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982638" y="4057908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A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111277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squar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444</TotalTime>
  <Words>1288</Words>
  <Application>Microsoft Office PowerPoint</Application>
  <PresentationFormat>自定义</PresentationFormat>
  <Paragraphs>208</Paragraphs>
  <Slides>25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25</vt:i4>
      </vt:variant>
    </vt:vector>
  </HeadingPairs>
  <TitlesOfParts>
    <vt:vector size="32" baseType="lpstr">
      <vt:lpstr>黑体</vt:lpstr>
      <vt:lpstr>楷体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Microsoft</cp:lastModifiedBy>
  <cp:revision>349</cp:revision>
  <dcterms:created xsi:type="dcterms:W3CDTF">2020-11-06T05:24:00Z</dcterms:created>
  <dcterms:modified xsi:type="dcterms:W3CDTF">2025-05-26T06:46:54Z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